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99" r:id="rId2"/>
    <p:sldId id="286" r:id="rId3"/>
    <p:sldId id="287" r:id="rId4"/>
    <p:sldId id="300" r:id="rId5"/>
    <p:sldId id="288" r:id="rId6"/>
    <p:sldId id="301" r:id="rId7"/>
    <p:sldId id="289" r:id="rId8"/>
    <p:sldId id="303" r:id="rId9"/>
    <p:sldId id="302" r:id="rId10"/>
    <p:sldId id="304" r:id="rId11"/>
    <p:sldId id="290" r:id="rId12"/>
    <p:sldId id="305" r:id="rId13"/>
    <p:sldId id="291" r:id="rId14"/>
    <p:sldId id="306" r:id="rId15"/>
    <p:sldId id="292" r:id="rId16"/>
    <p:sldId id="295" r:id="rId17"/>
    <p:sldId id="296" r:id="rId18"/>
    <p:sldId id="297" r:id="rId19"/>
    <p:sldId id="298" r:id="rId20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952"/>
  </p:normalViewPr>
  <p:slideViewPr>
    <p:cSldViewPr snapToGrid="0" snapToObjects="1">
      <p:cViewPr varScale="1">
        <p:scale>
          <a:sx n="88" d="100"/>
          <a:sy n="88" d="100"/>
        </p:scale>
        <p:origin x="46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744E1-2D70-E546-B374-4B861C1EA1A9}" type="datetimeFigureOut">
              <a:rPr lang="nl-BE" smtClean="0"/>
              <a:t>2/02/2022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2BADEF-BD85-9947-8468-2A2199402DE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40864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80391-E913-479A-BF7B-8B652263D5DA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017315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Evalueren</a:t>
            </a:r>
            <a:r>
              <a:rPr lang="en-US">
                <a:cs typeface="Calibri"/>
              </a:rPr>
              <a:t> van de </a:t>
            </a:r>
            <a:r>
              <a:rPr lang="en-US" err="1">
                <a:cs typeface="Calibri"/>
              </a:rPr>
              <a:t>resultaten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projectwerking</a:t>
            </a:r>
          </a:p>
          <a:p>
            <a:r>
              <a:rPr lang="en-US" err="1">
                <a:cs typeface="Calibri"/>
              </a:rPr>
              <a:t>Officieel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afsluiten</a:t>
            </a:r>
            <a:r>
              <a:rPr lang="en-US">
                <a:cs typeface="Calibri"/>
              </a:rPr>
              <a:t> van het project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80391-E913-479A-BF7B-8B652263D5DA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45429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Evalueren</a:t>
            </a:r>
            <a:r>
              <a:rPr lang="en-US">
                <a:cs typeface="Calibri"/>
              </a:rPr>
              <a:t> van de </a:t>
            </a:r>
            <a:r>
              <a:rPr lang="en-US" err="1">
                <a:cs typeface="Calibri"/>
              </a:rPr>
              <a:t>resultaten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projectwerking</a:t>
            </a:r>
          </a:p>
          <a:p>
            <a:r>
              <a:rPr lang="en-US" err="1">
                <a:cs typeface="Calibri"/>
              </a:rPr>
              <a:t>Officieel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afsluiten</a:t>
            </a:r>
            <a:r>
              <a:rPr lang="en-US">
                <a:cs typeface="Calibri"/>
              </a:rPr>
              <a:t> van het project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80391-E913-479A-BF7B-8B652263D5DA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6231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Beschrijving</a:t>
            </a:r>
            <a:r>
              <a:rPr lang="en-US">
                <a:cs typeface="Calibri"/>
              </a:rPr>
              <a:t> van het </a:t>
            </a:r>
            <a:r>
              <a:rPr lang="en-US" err="1">
                <a:cs typeface="Calibri"/>
              </a:rPr>
              <a:t>probleem</a:t>
            </a:r>
            <a:r>
              <a:rPr lang="en-US">
                <a:cs typeface="Calibri"/>
              </a:rPr>
              <a:t> OF de </a:t>
            </a:r>
            <a:r>
              <a:rPr lang="en-US" err="1">
                <a:cs typeface="Calibri"/>
              </a:rPr>
              <a:t>opportuniteit</a:t>
            </a:r>
          </a:p>
          <a:p>
            <a:r>
              <a:rPr lang="en-US" err="1">
                <a:cs typeface="Calibri"/>
              </a:rPr>
              <a:t>Verduidelijking</a:t>
            </a:r>
            <a:r>
              <a:rPr lang="en-US">
                <a:cs typeface="Calibri"/>
              </a:rPr>
              <a:t> van de </a:t>
            </a:r>
            <a:r>
              <a:rPr lang="en-US" err="1">
                <a:cs typeface="Calibri"/>
              </a:rPr>
              <a:t>doelstelling</a:t>
            </a:r>
            <a:r>
              <a:rPr lang="en-US">
                <a:cs typeface="Calibri"/>
              </a:rPr>
              <a:t>(</a:t>
            </a:r>
            <a:r>
              <a:rPr lang="en-US" err="1">
                <a:cs typeface="Calibri"/>
              </a:rPr>
              <a:t>en</a:t>
            </a:r>
            <a:r>
              <a:rPr lang="en-US">
                <a:cs typeface="Calibri"/>
              </a:rPr>
              <a:t>) </a:t>
            </a:r>
            <a:r>
              <a:rPr lang="en-US" err="1">
                <a:cs typeface="Calibri"/>
              </a:rPr>
              <a:t>en</a:t>
            </a:r>
            <a:r>
              <a:rPr lang="en-US">
                <a:cs typeface="Calibri"/>
              </a:rPr>
              <a:t> de scope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80391-E913-479A-BF7B-8B652263D5DA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7619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Beschrijving</a:t>
            </a:r>
            <a:r>
              <a:rPr lang="en-US">
                <a:cs typeface="Calibri"/>
              </a:rPr>
              <a:t> van het </a:t>
            </a:r>
            <a:r>
              <a:rPr lang="en-US" err="1">
                <a:cs typeface="Calibri"/>
              </a:rPr>
              <a:t>probleem</a:t>
            </a:r>
            <a:r>
              <a:rPr lang="en-US">
                <a:cs typeface="Calibri"/>
              </a:rPr>
              <a:t> OF de </a:t>
            </a:r>
            <a:r>
              <a:rPr lang="en-US" err="1">
                <a:cs typeface="Calibri"/>
              </a:rPr>
              <a:t>opportuniteit</a:t>
            </a:r>
          </a:p>
          <a:p>
            <a:r>
              <a:rPr lang="en-US" err="1">
                <a:cs typeface="Calibri"/>
              </a:rPr>
              <a:t>Verduidelijking</a:t>
            </a:r>
            <a:r>
              <a:rPr lang="en-US">
                <a:cs typeface="Calibri"/>
              </a:rPr>
              <a:t> van de </a:t>
            </a:r>
            <a:r>
              <a:rPr lang="en-US" err="1">
                <a:cs typeface="Calibri"/>
              </a:rPr>
              <a:t>doelstelling</a:t>
            </a:r>
            <a:r>
              <a:rPr lang="en-US">
                <a:cs typeface="Calibri"/>
              </a:rPr>
              <a:t>(</a:t>
            </a:r>
            <a:r>
              <a:rPr lang="en-US" err="1">
                <a:cs typeface="Calibri"/>
              </a:rPr>
              <a:t>en</a:t>
            </a:r>
            <a:r>
              <a:rPr lang="en-US">
                <a:cs typeface="Calibri"/>
              </a:rPr>
              <a:t>) </a:t>
            </a:r>
            <a:r>
              <a:rPr lang="en-US" err="1">
                <a:cs typeface="Calibri"/>
              </a:rPr>
              <a:t>en</a:t>
            </a:r>
            <a:r>
              <a:rPr lang="en-US">
                <a:cs typeface="Calibri"/>
              </a:rPr>
              <a:t> de scope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80391-E913-479A-BF7B-8B652263D5DA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06121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Opstellen</a:t>
            </a:r>
            <a:r>
              <a:rPr lang="en-US">
                <a:cs typeface="Calibri"/>
              </a:rPr>
              <a:t> van </a:t>
            </a:r>
            <a:r>
              <a:rPr lang="en-US" err="1">
                <a:cs typeface="Calibri"/>
              </a:rPr>
              <a:t>een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projectfiche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realistische</a:t>
            </a:r>
            <a:r>
              <a:rPr lang="en-US">
                <a:cs typeface="Calibri"/>
              </a:rPr>
              <a:t> planning</a:t>
            </a:r>
          </a:p>
          <a:p>
            <a:r>
              <a:rPr lang="en-US" err="1">
                <a:cs typeface="Calibri"/>
              </a:rPr>
              <a:t>Officiële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validatie</a:t>
            </a:r>
            <a:r>
              <a:rPr lang="en-US">
                <a:cs typeface="Calibri"/>
              </a:rPr>
              <a:t> om het project </a:t>
            </a:r>
            <a:r>
              <a:rPr lang="en-US" err="1">
                <a:cs typeface="Calibri"/>
              </a:rPr>
              <a:t>uit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voeren</a:t>
            </a:r>
            <a:r>
              <a:rPr lang="en-US">
                <a:cs typeface="Calibri"/>
              </a:rPr>
              <a:t> (+ </a:t>
            </a:r>
            <a:r>
              <a:rPr lang="en-US" err="1">
                <a:cs typeface="Calibri"/>
              </a:rPr>
              <a:t>toewijzing</a:t>
            </a:r>
            <a:r>
              <a:rPr lang="en-US">
                <a:cs typeface="Calibri"/>
              </a:rPr>
              <a:t> van de </a:t>
            </a:r>
            <a:r>
              <a:rPr lang="en-US" err="1">
                <a:cs typeface="Calibri"/>
              </a:rPr>
              <a:t>nodige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middelen</a:t>
            </a:r>
            <a:r>
              <a:rPr lang="en-US">
                <a:cs typeface="Calibri"/>
              </a:rPr>
              <a:t>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80391-E913-479A-BF7B-8B652263D5DA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73534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Opstellen</a:t>
            </a:r>
            <a:r>
              <a:rPr lang="en-US">
                <a:cs typeface="Calibri"/>
              </a:rPr>
              <a:t> van </a:t>
            </a:r>
            <a:r>
              <a:rPr lang="en-US" err="1">
                <a:cs typeface="Calibri"/>
              </a:rPr>
              <a:t>een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projectfiche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realistische</a:t>
            </a:r>
            <a:r>
              <a:rPr lang="en-US">
                <a:cs typeface="Calibri"/>
              </a:rPr>
              <a:t> planning</a:t>
            </a:r>
          </a:p>
          <a:p>
            <a:r>
              <a:rPr lang="en-US" err="1">
                <a:cs typeface="Calibri"/>
              </a:rPr>
              <a:t>Officiële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validatie</a:t>
            </a:r>
            <a:r>
              <a:rPr lang="en-US">
                <a:cs typeface="Calibri"/>
              </a:rPr>
              <a:t> om het project </a:t>
            </a:r>
            <a:r>
              <a:rPr lang="en-US" err="1">
                <a:cs typeface="Calibri"/>
              </a:rPr>
              <a:t>uit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voeren</a:t>
            </a:r>
            <a:r>
              <a:rPr lang="en-US">
                <a:cs typeface="Calibri"/>
              </a:rPr>
              <a:t> (+ </a:t>
            </a:r>
            <a:r>
              <a:rPr lang="en-US" err="1">
                <a:cs typeface="Calibri"/>
              </a:rPr>
              <a:t>toewijzing</a:t>
            </a:r>
            <a:r>
              <a:rPr lang="en-US">
                <a:cs typeface="Calibri"/>
              </a:rPr>
              <a:t> van de </a:t>
            </a:r>
            <a:r>
              <a:rPr lang="en-US" err="1">
                <a:cs typeface="Calibri"/>
              </a:rPr>
              <a:t>nodige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middelen</a:t>
            </a:r>
            <a:r>
              <a:rPr lang="en-US">
                <a:cs typeface="Calibri"/>
              </a:rPr>
              <a:t>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80391-E913-479A-BF7B-8B652263D5DA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15740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Uitvoeringsfase</a:t>
            </a:r>
            <a:r>
              <a:rPr lang="en-US">
                <a:cs typeface="Calibri"/>
              </a:rPr>
              <a:t> design:</a:t>
            </a:r>
          </a:p>
          <a:p>
            <a:r>
              <a:rPr lang="en-US" err="1">
                <a:cs typeface="Calibri"/>
              </a:rPr>
              <a:t>Opzetten</a:t>
            </a:r>
            <a:r>
              <a:rPr lang="en-US">
                <a:cs typeface="Calibri"/>
              </a:rPr>
              <a:t> van </a:t>
            </a:r>
            <a:r>
              <a:rPr lang="en-US" err="1">
                <a:cs typeface="Calibri"/>
              </a:rPr>
              <a:t>een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projectstructuur</a:t>
            </a:r>
            <a:r>
              <a:rPr lang="en-US">
                <a:cs typeface="Calibri"/>
              </a:rPr>
              <a:t> / </a:t>
            </a:r>
            <a:r>
              <a:rPr lang="en-US" err="1">
                <a:cs typeface="Calibri"/>
              </a:rPr>
              <a:t>projectorganisatie</a:t>
            </a:r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Uittekenen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validatie</a:t>
            </a:r>
            <a:r>
              <a:rPr lang="en-US">
                <a:cs typeface="Calibri"/>
              </a:rPr>
              <a:t> van de </a:t>
            </a:r>
            <a:r>
              <a:rPr lang="en-US" err="1">
                <a:cs typeface="Calibri"/>
              </a:rPr>
              <a:t>oplossing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Uitvoeringsfase</a:t>
            </a:r>
            <a:r>
              <a:rPr lang="en-US">
                <a:cs typeface="Calibri"/>
              </a:rPr>
              <a:t> bouw:</a:t>
            </a:r>
          </a:p>
          <a:p>
            <a:r>
              <a:rPr lang="en-US">
                <a:cs typeface="Calibri"/>
              </a:rPr>
              <a:t>De </a:t>
            </a:r>
            <a:r>
              <a:rPr lang="en-US" err="1">
                <a:cs typeface="Calibri"/>
              </a:rPr>
              <a:t>winkel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draaiend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houden</a:t>
            </a:r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Invoering</a:t>
            </a:r>
            <a:r>
              <a:rPr lang="en-US">
                <a:cs typeface="Calibri"/>
              </a:rPr>
              <a:t> van de </a:t>
            </a:r>
            <a:r>
              <a:rPr lang="en-US" err="1">
                <a:cs typeface="Calibri"/>
              </a:rPr>
              <a:t>nieuwe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oplossing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Nice to know: </a:t>
            </a:r>
            <a:r>
              <a:rPr lang="en-US" err="1">
                <a:cs typeface="Calibri"/>
              </a:rPr>
              <a:t>wanneer</a:t>
            </a:r>
            <a:r>
              <a:rPr lang="en-US">
                <a:cs typeface="Calibri"/>
              </a:rPr>
              <a:t> het project </a:t>
            </a:r>
            <a:r>
              <a:rPr lang="en-US" err="1">
                <a:cs typeface="Calibri"/>
              </a:rPr>
              <a:t>moeizaam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loopt</a:t>
            </a:r>
            <a:r>
              <a:rPr lang="en-US">
                <a:cs typeface="Calibri"/>
              </a:rPr>
              <a:t> in </a:t>
            </a:r>
            <a:r>
              <a:rPr lang="en-US" err="1">
                <a:cs typeface="Calibri"/>
              </a:rPr>
              <a:t>deze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fase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komt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dit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vermoedelijk</a:t>
            </a:r>
            <a:r>
              <a:rPr lang="en-US">
                <a:cs typeface="Calibri"/>
              </a:rPr>
              <a:t> door </a:t>
            </a:r>
            <a:r>
              <a:rPr lang="en-US" err="1">
                <a:cs typeface="Calibri"/>
              </a:rPr>
              <a:t>onvoldoende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tijd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hebben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gespendeerd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aan</a:t>
            </a:r>
            <a:r>
              <a:rPr lang="en-US">
                <a:cs typeface="Calibri"/>
              </a:rPr>
              <a:t> de </a:t>
            </a:r>
            <a:r>
              <a:rPr lang="en-US" err="1">
                <a:cs typeface="Calibri"/>
              </a:rPr>
              <a:t>opstartfase</a:t>
            </a:r>
            <a:r>
              <a:rPr lang="en-US">
                <a:cs typeface="Calibri"/>
              </a:rPr>
              <a:t> (of </a:t>
            </a:r>
            <a:r>
              <a:rPr lang="en-US" err="1">
                <a:cs typeface="Calibri"/>
              </a:rPr>
              <a:t>dingen</a:t>
            </a:r>
            <a:r>
              <a:rPr lang="en-US">
                <a:cs typeface="Calibri"/>
              </a:rPr>
              <a:t> over het </a:t>
            </a:r>
            <a:r>
              <a:rPr lang="en-US" err="1">
                <a:cs typeface="Calibri"/>
              </a:rPr>
              <a:t>hoofd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gezien</a:t>
            </a:r>
            <a:r>
              <a:rPr lang="en-US">
                <a:cs typeface="Calibri"/>
              </a:rPr>
              <a:t>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80391-E913-479A-BF7B-8B652263D5DA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83640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Uitvoeringsfase</a:t>
            </a:r>
            <a:r>
              <a:rPr lang="en-US">
                <a:cs typeface="Calibri"/>
              </a:rPr>
              <a:t> design:</a:t>
            </a:r>
          </a:p>
          <a:p>
            <a:r>
              <a:rPr lang="en-US" err="1">
                <a:cs typeface="Calibri"/>
              </a:rPr>
              <a:t>Opzetten</a:t>
            </a:r>
            <a:r>
              <a:rPr lang="en-US">
                <a:cs typeface="Calibri"/>
              </a:rPr>
              <a:t> van </a:t>
            </a:r>
            <a:r>
              <a:rPr lang="en-US" err="1">
                <a:cs typeface="Calibri"/>
              </a:rPr>
              <a:t>een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projectstructuur</a:t>
            </a:r>
            <a:r>
              <a:rPr lang="en-US">
                <a:cs typeface="Calibri"/>
              </a:rPr>
              <a:t> / </a:t>
            </a:r>
            <a:r>
              <a:rPr lang="en-US" err="1">
                <a:cs typeface="Calibri"/>
              </a:rPr>
              <a:t>projectorganisatie</a:t>
            </a:r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Uittekenen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validatie</a:t>
            </a:r>
            <a:r>
              <a:rPr lang="en-US">
                <a:cs typeface="Calibri"/>
              </a:rPr>
              <a:t> van de </a:t>
            </a:r>
            <a:r>
              <a:rPr lang="en-US" err="1">
                <a:cs typeface="Calibri"/>
              </a:rPr>
              <a:t>oplossing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Uitvoeringsfase</a:t>
            </a:r>
            <a:r>
              <a:rPr lang="en-US">
                <a:cs typeface="Calibri"/>
              </a:rPr>
              <a:t> bouw:</a:t>
            </a:r>
          </a:p>
          <a:p>
            <a:r>
              <a:rPr lang="en-US">
                <a:cs typeface="Calibri"/>
              </a:rPr>
              <a:t>De </a:t>
            </a:r>
            <a:r>
              <a:rPr lang="en-US" err="1">
                <a:cs typeface="Calibri"/>
              </a:rPr>
              <a:t>winkel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draaiend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houden</a:t>
            </a:r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Invoering</a:t>
            </a:r>
            <a:r>
              <a:rPr lang="en-US">
                <a:cs typeface="Calibri"/>
              </a:rPr>
              <a:t> van de </a:t>
            </a:r>
            <a:r>
              <a:rPr lang="en-US" err="1">
                <a:cs typeface="Calibri"/>
              </a:rPr>
              <a:t>nieuwe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oplossing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Nice to know: </a:t>
            </a:r>
            <a:r>
              <a:rPr lang="en-US" err="1">
                <a:cs typeface="Calibri"/>
              </a:rPr>
              <a:t>wanneer</a:t>
            </a:r>
            <a:r>
              <a:rPr lang="en-US">
                <a:cs typeface="Calibri"/>
              </a:rPr>
              <a:t> het project </a:t>
            </a:r>
            <a:r>
              <a:rPr lang="en-US" err="1">
                <a:cs typeface="Calibri"/>
              </a:rPr>
              <a:t>moeizaam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loopt</a:t>
            </a:r>
            <a:r>
              <a:rPr lang="en-US">
                <a:cs typeface="Calibri"/>
              </a:rPr>
              <a:t> in </a:t>
            </a:r>
            <a:r>
              <a:rPr lang="en-US" err="1">
                <a:cs typeface="Calibri"/>
              </a:rPr>
              <a:t>deze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fase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komt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dit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vermoedelijk</a:t>
            </a:r>
            <a:r>
              <a:rPr lang="en-US">
                <a:cs typeface="Calibri"/>
              </a:rPr>
              <a:t> door </a:t>
            </a:r>
            <a:r>
              <a:rPr lang="en-US" err="1">
                <a:cs typeface="Calibri"/>
              </a:rPr>
              <a:t>onvoldoende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tijd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hebben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gespendeerd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aan</a:t>
            </a:r>
            <a:r>
              <a:rPr lang="en-US">
                <a:cs typeface="Calibri"/>
              </a:rPr>
              <a:t> de </a:t>
            </a:r>
            <a:r>
              <a:rPr lang="en-US" err="1">
                <a:cs typeface="Calibri"/>
              </a:rPr>
              <a:t>opstartfase</a:t>
            </a:r>
            <a:r>
              <a:rPr lang="en-US">
                <a:cs typeface="Calibri"/>
              </a:rPr>
              <a:t> (of </a:t>
            </a:r>
            <a:r>
              <a:rPr lang="en-US" err="1">
                <a:cs typeface="Calibri"/>
              </a:rPr>
              <a:t>dingen</a:t>
            </a:r>
            <a:r>
              <a:rPr lang="en-US">
                <a:cs typeface="Calibri"/>
              </a:rPr>
              <a:t> over het </a:t>
            </a:r>
            <a:r>
              <a:rPr lang="en-US" err="1">
                <a:cs typeface="Calibri"/>
              </a:rPr>
              <a:t>hoofd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gezien</a:t>
            </a:r>
            <a:r>
              <a:rPr lang="en-US">
                <a:cs typeface="Calibri"/>
              </a:rPr>
              <a:t>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80391-E913-479A-BF7B-8B652263D5DA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66510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Overdracht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naar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permanente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organisatie</a:t>
            </a:r>
          </a:p>
          <a:p>
            <a:r>
              <a:rPr lang="en-US" err="1">
                <a:cs typeface="Calibri"/>
              </a:rPr>
              <a:t>Formaliseren</a:t>
            </a:r>
            <a:r>
              <a:rPr lang="en-US">
                <a:cs typeface="Calibri"/>
              </a:rPr>
              <a:t> van </a:t>
            </a:r>
            <a:r>
              <a:rPr lang="en-US" err="1">
                <a:cs typeface="Calibri"/>
              </a:rPr>
              <a:t>permanente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verbetering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80391-E913-479A-BF7B-8B652263D5DA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92358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Overdracht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naar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permanente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organisatie</a:t>
            </a:r>
          </a:p>
          <a:p>
            <a:r>
              <a:rPr lang="en-US" err="1">
                <a:cs typeface="Calibri"/>
              </a:rPr>
              <a:t>Formaliseren</a:t>
            </a:r>
            <a:r>
              <a:rPr lang="en-US">
                <a:cs typeface="Calibri"/>
              </a:rPr>
              <a:t> van </a:t>
            </a:r>
            <a:r>
              <a:rPr lang="en-US" err="1">
                <a:cs typeface="Calibri"/>
              </a:rPr>
              <a:t>permanente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verbetering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80391-E913-479A-BF7B-8B652263D5DA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89642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F878B7-7357-A645-9154-C41A27F9B6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D5954C5-B819-1544-AEAD-C0BA092699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FE1BB0C-5E38-1B40-BE69-93397F43F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5ED32-14E0-FB40-A913-D541664CD729}" type="datetimeFigureOut">
              <a:rPr lang="nl-BE" smtClean="0"/>
              <a:t>2/02/2022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392B0D5-EEEF-9447-B59F-4C83445D9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41405A9-A834-A140-AE64-29161F421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99A87-C81F-F04E-B169-41B4444C397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83413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1F9633-ABAE-CC47-8AAF-6B5FEE2E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7D5DE16-16B1-E645-9300-D015B557B3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41C456-735F-AD41-94F3-E2A6A762A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5ED32-14E0-FB40-A913-D541664CD729}" type="datetimeFigureOut">
              <a:rPr lang="nl-BE" smtClean="0"/>
              <a:t>2/02/2022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016D0C5-0917-FF41-AFA3-132D617E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F0BB2F3-D378-734B-A07A-0F1B7DBE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99A87-C81F-F04E-B169-41B4444C397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39115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813B152-54D9-5E45-B3E0-7F40A0FFF9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C3A9AFB-FCA1-6F45-A8C6-C4B72E460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DC73430-DC98-154B-B688-4D5DD9E41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5ED32-14E0-FB40-A913-D541664CD729}" type="datetimeFigureOut">
              <a:rPr lang="nl-BE" smtClean="0"/>
              <a:t>2/02/2022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DD92A26-4590-DE40-9024-E44EFAF35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95FEA75-5168-8A45-88ED-6AF772FDC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99A87-C81F-F04E-B169-41B4444C397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55095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D4A91BD7-830B-449D-ABF5-E410D24BD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02381" y="1952901"/>
            <a:ext cx="10787239" cy="295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369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C59BC0-5B5B-B949-A046-AE9F10633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4D28AD-171C-C941-BD2E-22FBA3337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3D7DFF-4D5E-6041-9FFD-1029FBDD1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5ED32-14E0-FB40-A913-D541664CD729}" type="datetimeFigureOut">
              <a:rPr lang="nl-BE" smtClean="0"/>
              <a:t>2/02/2022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7FABEBD-25D3-574E-8415-F0440803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A21ED47-5FE7-3D4E-AAAC-29939E851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99A87-C81F-F04E-B169-41B4444C397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21853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914A29-3E0C-9043-A742-BE90E1B64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80F00FC-531C-A149-B196-2B31FF547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F98D4BB-41B9-D740-B351-647712412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5ED32-14E0-FB40-A913-D541664CD729}" type="datetimeFigureOut">
              <a:rPr lang="nl-BE" smtClean="0"/>
              <a:t>2/02/2022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FA309B-67CA-534E-A71A-D887A41FE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DAB0B12-19A0-5743-964C-E1AEB1D05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99A87-C81F-F04E-B169-41B4444C397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9650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97D422-A1E0-EA46-9B55-D9645EE84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D281117-7D48-604D-AC02-F70F825546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01EEBE7-BEF7-0A46-AC52-E1ED9AEB13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FC6BBF0-B2E3-1F4F-9F8C-8E9C82169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5ED32-14E0-FB40-A913-D541664CD729}" type="datetimeFigureOut">
              <a:rPr lang="nl-BE" smtClean="0"/>
              <a:t>2/02/2022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71E3532-8B3B-F547-8B2C-0A049EFA7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9EB66F6-84CC-964D-A993-F1EF146B7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99A87-C81F-F04E-B169-41B4444C397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35422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E52ECA-E28D-084A-8861-DBF7C69CF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0741A80-B94C-C249-BB1C-C6B756310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0F22C91-F7F8-8347-A80E-26009C13BF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A948FB2-A740-564A-B3F2-32DDEA269D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15D8D6F-7197-2145-9B2C-8B324A3244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19423A3-FC03-4049-B1B9-1F94387D8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5ED32-14E0-FB40-A913-D541664CD729}" type="datetimeFigureOut">
              <a:rPr lang="nl-BE" smtClean="0"/>
              <a:t>2/02/2022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40EA1A7-9DB3-504E-8288-4005B4B41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4F73033-044D-3041-A38E-E700B4249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99A87-C81F-F04E-B169-41B4444C397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28229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7DA221-0C6C-DC42-A6E2-E4D875291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DAB6FAA-4859-4E48-A2AD-9DFCB2D59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5ED32-14E0-FB40-A913-D541664CD729}" type="datetimeFigureOut">
              <a:rPr lang="nl-BE" smtClean="0"/>
              <a:t>2/02/2022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F4A5699-A1B4-794E-965F-BF84492CD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E35BBFD-9635-9C4E-A23F-C10C08573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99A87-C81F-F04E-B169-41B4444C397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4032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08A3CFB-3D88-0C45-AD51-9303D3D0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5ED32-14E0-FB40-A913-D541664CD729}" type="datetimeFigureOut">
              <a:rPr lang="nl-BE" smtClean="0"/>
              <a:t>2/02/2022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5169D36-D79B-3D42-8C9A-28041C875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70E9524-4A6B-A244-89DA-A34F1F80E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99A87-C81F-F04E-B169-41B4444C397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02994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56B505-59A5-8247-B655-BA425F81D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73F955A-6107-A44F-9182-8D78D9D7B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BB261B5-4516-FA4B-A41F-A2E5BE428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18DE584-BF71-6647-B3E6-6DF4D4FF6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5ED32-14E0-FB40-A913-D541664CD729}" type="datetimeFigureOut">
              <a:rPr lang="nl-BE" smtClean="0"/>
              <a:t>2/02/2022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0188151-5C71-9548-9D4C-FD2E650CB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CC658B3-3AE3-3B44-90B7-3F86E92F9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99A87-C81F-F04E-B169-41B4444C397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92138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F1A38D-0B8A-8B4E-8BE1-FF2622523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B5FCD74-A7CB-A54D-9E0F-858AEB40B3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3142C38-0B3A-7C48-B9FF-59BC80376A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70839C9-4DBC-1244-BE72-25A18D21A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5ED32-14E0-FB40-A913-D541664CD729}" type="datetimeFigureOut">
              <a:rPr lang="nl-BE" smtClean="0"/>
              <a:t>2/02/2022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AC3C8D4-B82C-9D4C-BD97-0C55B5642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2373AA3-BF9F-A649-ABAF-2ACDA5072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99A87-C81F-F04E-B169-41B4444C397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18630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459E123-89FD-804F-ABC4-C4B101FFE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E506A30-101E-4A43-AA2E-8E6B18B4C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760D8F6-1A8C-7F4A-8209-ACFB48238C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5ED32-14E0-FB40-A913-D541664CD729}" type="datetimeFigureOut">
              <a:rPr lang="nl-BE" smtClean="0"/>
              <a:t>2/02/2022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148B288-3BEA-B341-A817-1226F31369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62A3823-13F8-3346-830C-9F7079BB27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99A87-C81F-F04E-B169-41B4444C397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92828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09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C0CCBBE9-34B2-004D-B477-D611485E8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1815"/>
          </a:xfrm>
        </p:spPr>
        <p:txBody>
          <a:bodyPr/>
          <a:lstStyle/>
          <a:p>
            <a:pPr algn="ctr"/>
            <a:r>
              <a:rPr lang="nl-NL" dirty="0"/>
              <a:t>Fase 3: uitvoeringsfase - bouwen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CB790206-40F7-EC41-8023-C5726522BC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0578" y="1266940"/>
            <a:ext cx="7210844" cy="5615848"/>
          </a:xfrm>
        </p:spPr>
      </p:pic>
    </p:spTree>
    <p:extLst>
      <p:ext uri="{BB962C8B-B14F-4D97-AF65-F5344CB8AC3E}">
        <p14:creationId xmlns:p14="http://schemas.microsoft.com/office/powerpoint/2010/main" val="908990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954FFC-0F1A-4EB7-BC7B-E6A4DDB19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4865"/>
          </a:xfrm>
        </p:spPr>
        <p:txBody>
          <a:bodyPr/>
          <a:lstStyle/>
          <a:p>
            <a:pPr algn="ctr"/>
            <a:r>
              <a:rPr lang="nl-NL" dirty="0"/>
              <a:t>Fase 4: afsluitfase - consolidatie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9C7600A-5B38-A84C-871A-12ACCA4FF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727" y="1299991"/>
            <a:ext cx="7422545" cy="555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05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954FFC-0F1A-4EB7-BC7B-E6A4DDB19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4865"/>
          </a:xfrm>
        </p:spPr>
        <p:txBody>
          <a:bodyPr/>
          <a:lstStyle/>
          <a:p>
            <a:pPr algn="ctr"/>
            <a:r>
              <a:rPr lang="nl-NL" dirty="0"/>
              <a:t>Fase 4: afsluitfase - consolidatie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95C5A7A-F946-AA41-AA29-732ED502E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340" y="1299990"/>
            <a:ext cx="7267319" cy="555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829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BBCFE5-C807-4558-99C8-0DC20B029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9781"/>
          </a:xfrm>
        </p:spPr>
        <p:txBody>
          <a:bodyPr/>
          <a:lstStyle/>
          <a:p>
            <a:pPr algn="ctr"/>
            <a:r>
              <a:rPr lang="nl-NL" dirty="0"/>
              <a:t>Fase 5: afsluitfase – evaluatie en bedanken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BE3E283-2871-5244-9675-E5B9A7E80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086" y="1244906"/>
            <a:ext cx="7465827" cy="560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899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BBCFE5-C807-4558-99C8-0DC20B029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9781"/>
          </a:xfrm>
        </p:spPr>
        <p:txBody>
          <a:bodyPr/>
          <a:lstStyle/>
          <a:p>
            <a:pPr algn="ctr"/>
            <a:r>
              <a:rPr lang="nl-NL" dirty="0"/>
              <a:t>Fase 5: afsluitfase – evaluatie en bedanken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96FA431-6AD1-F349-B6FE-927221930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123" y="1244906"/>
            <a:ext cx="7369754" cy="561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1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FDFC6F-47C3-4F2E-88BB-8804C2876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9781"/>
          </a:xfrm>
        </p:spPr>
        <p:txBody>
          <a:bodyPr>
            <a:normAutofit/>
          </a:bodyPr>
          <a:lstStyle/>
          <a:p>
            <a:pPr algn="ctr"/>
            <a:r>
              <a:rPr lang="nl-NL" sz="4000" dirty="0"/>
              <a:t>Verschillende rollen in het projectmanagement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EB9F1696-65DC-B444-96CE-D5E6FDD0D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098" y="1730336"/>
            <a:ext cx="2945636" cy="392751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D18D6D70-084F-C746-9EA1-F8CA90786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2" y="1730336"/>
            <a:ext cx="2945636" cy="3927514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8D584F40-D839-0D4F-A82B-7809A2D0D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1988" y="1730335"/>
            <a:ext cx="2857969" cy="3927515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A4A5750E-917E-1342-9625-6EDED9776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4904" y="1730334"/>
            <a:ext cx="2945636" cy="392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08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7BADB6-5D35-414A-948B-6E9A9A0D5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Rol van de projectleider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431864E-D108-4751-A9C5-29299D551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61555" y="1628775"/>
            <a:ext cx="6635119" cy="4544137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nl-NL"/>
              <a:t>De projectleider coördineert en leidt het project, en dus het projectteam. Hij zorgt er voor dat iedereen in het project zijn/haar taken uitvoert.</a:t>
            </a:r>
          </a:p>
          <a:p>
            <a:r>
              <a:rPr lang="nl-NL"/>
              <a:t>Taken</a:t>
            </a:r>
          </a:p>
          <a:p>
            <a:pPr lvl="1"/>
            <a:r>
              <a:rPr lang="nl-NL">
                <a:solidFill>
                  <a:srgbClr val="00ADBB"/>
                </a:solidFill>
              </a:rPr>
              <a:t>Vragen stellen bij onduidelijkheid</a:t>
            </a:r>
          </a:p>
          <a:p>
            <a:pPr lvl="1"/>
            <a:r>
              <a:rPr lang="nl-NL">
                <a:solidFill>
                  <a:srgbClr val="00ADBB"/>
                </a:solidFill>
              </a:rPr>
              <a:t>(positieve) feedback geven</a:t>
            </a:r>
          </a:p>
          <a:p>
            <a:pPr lvl="1"/>
            <a:r>
              <a:rPr lang="nl-NL">
                <a:solidFill>
                  <a:srgbClr val="00ADBB"/>
                </a:solidFill>
              </a:rPr>
              <a:t>Duidelijke opdrachten geven</a:t>
            </a:r>
          </a:p>
          <a:p>
            <a:pPr lvl="1"/>
            <a:r>
              <a:rPr lang="nl-NL">
                <a:solidFill>
                  <a:srgbClr val="00ADBB"/>
                </a:solidFill>
              </a:rPr>
              <a:t>Projectmedewerkers helpen bij oplossingen</a:t>
            </a:r>
          </a:p>
          <a:p>
            <a:pPr lvl="1"/>
            <a:r>
              <a:rPr lang="nl-NL">
                <a:solidFill>
                  <a:srgbClr val="00ADBB"/>
                </a:solidFill>
              </a:rPr>
              <a:t>Operationele beslissingen nemen</a:t>
            </a:r>
          </a:p>
          <a:p>
            <a:pPr lvl="1"/>
            <a:r>
              <a:rPr lang="nl-NL">
                <a:solidFill>
                  <a:srgbClr val="00ADBB"/>
                </a:solidFill>
              </a:rPr>
              <a:t>Consequenties benoemen van beslissingen</a:t>
            </a:r>
          </a:p>
          <a:p>
            <a:pPr lvl="1"/>
            <a:r>
              <a:rPr lang="nl-NL">
                <a:solidFill>
                  <a:srgbClr val="00ADBB"/>
                </a:solidFill>
              </a:rPr>
              <a:t>Overleg met opdrachtgever / projectpromotor</a:t>
            </a:r>
          </a:p>
          <a:p>
            <a:pPr lvl="1"/>
            <a:r>
              <a:rPr lang="nl-NL">
                <a:solidFill>
                  <a:srgbClr val="00ADBB"/>
                </a:solidFill>
              </a:rPr>
              <a:t>Stakeholdermanagement</a:t>
            </a:r>
          </a:p>
          <a:p>
            <a:pPr lvl="1"/>
            <a:r>
              <a:rPr lang="nl-NL">
                <a:solidFill>
                  <a:srgbClr val="00ADBB"/>
                </a:solidFill>
              </a:rPr>
              <a:t>Managen van de uitvoering van het project binnen de afgesproken scope, timing en middelen</a:t>
            </a:r>
          </a:p>
          <a:p>
            <a:pPr lvl="1"/>
            <a:r>
              <a:rPr lang="nl-NL">
                <a:solidFill>
                  <a:srgbClr val="00ADBB"/>
                </a:solidFill>
              </a:rPr>
              <a:t>Naar sponsor/stuurgroep escaleren bij grote wijzigingen van scope, timing en middelen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48658CD-097D-8746-9C4D-31219DC4F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3490913" cy="479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34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370DDC-DC12-4B0A-A798-861083D5C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Rol van de projectpromotor (sponsor)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64BBA26-7BA7-4535-A422-F41D544C0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58302" y="1628775"/>
            <a:ext cx="6038372" cy="414018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nl-NL" dirty="0"/>
              <a:t>De projectsponsor is in het project de "leidinggevende" van de projectleider. Hij volgt op, maar helpt ook waar nodig. </a:t>
            </a:r>
          </a:p>
          <a:p>
            <a:r>
              <a:rPr lang="nl-NL" dirty="0"/>
              <a:t>Taken</a:t>
            </a:r>
          </a:p>
          <a:p>
            <a:pPr lvl="1"/>
            <a:r>
              <a:rPr lang="nl-NL" dirty="0">
                <a:solidFill>
                  <a:srgbClr val="00ADBB"/>
                </a:solidFill>
              </a:rPr>
              <a:t>Vragen stellen bij onduidelijkheid</a:t>
            </a:r>
          </a:p>
          <a:p>
            <a:pPr lvl="1"/>
            <a:r>
              <a:rPr lang="nl-NL" dirty="0">
                <a:solidFill>
                  <a:srgbClr val="00ADBB"/>
                </a:solidFill>
              </a:rPr>
              <a:t>Het project verdedigen bij de stuurgroep/directie</a:t>
            </a:r>
          </a:p>
          <a:p>
            <a:pPr lvl="1"/>
            <a:r>
              <a:rPr lang="nl-NL" dirty="0">
                <a:solidFill>
                  <a:srgbClr val="00ADBB"/>
                </a:solidFill>
              </a:rPr>
              <a:t>Beslissen (of voorbereiden voor stuurgroep)</a:t>
            </a:r>
          </a:p>
          <a:p>
            <a:pPr lvl="1"/>
            <a:r>
              <a:rPr lang="nl-NL" dirty="0">
                <a:solidFill>
                  <a:srgbClr val="00ADBB"/>
                </a:solidFill>
              </a:rPr>
              <a:t>Meewerken aan oplossingen wanneer die de projectleider overstijgen</a:t>
            </a:r>
          </a:p>
          <a:p>
            <a:pPr lvl="1"/>
            <a:r>
              <a:rPr lang="nl-NL" dirty="0">
                <a:solidFill>
                  <a:srgbClr val="00ADBB"/>
                </a:solidFill>
              </a:rPr>
              <a:t>Kwaliteit opvolgen (voldoet dit aan eisen van directie?)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5F17F05-BD71-0A48-8BBF-FD4B96C47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28775"/>
            <a:ext cx="3633788" cy="484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32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3371A9-AFFE-4390-BEDD-4709D218B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Rol van de projectmedewerker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4944BCC-5030-408B-9050-1ACE416C4C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58302" y="1628775"/>
            <a:ext cx="6038372" cy="41401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De projectmedewerker is een expert die inhoudelijk bijdraagt aan het project. Alle projectmedewerkers (incl. projectleider) samen vormen het projectteam</a:t>
            </a:r>
          </a:p>
          <a:p>
            <a:r>
              <a:rPr lang="nl-NL"/>
              <a:t>Taken</a:t>
            </a:r>
          </a:p>
          <a:p>
            <a:pPr lvl="1"/>
            <a:r>
              <a:rPr lang="nl-NL">
                <a:solidFill>
                  <a:srgbClr val="00ADBB"/>
                </a:solidFill>
              </a:rPr>
              <a:t>Vragen stellen bij onduidelijkheid</a:t>
            </a:r>
            <a:endParaRPr lang="nl-NL">
              <a:solidFill>
                <a:srgbClr val="6F6259"/>
              </a:solidFill>
            </a:endParaRPr>
          </a:p>
          <a:p>
            <a:pPr lvl="1"/>
            <a:r>
              <a:rPr lang="nl-NL">
                <a:solidFill>
                  <a:srgbClr val="00ADBB"/>
                </a:solidFill>
              </a:rPr>
              <a:t>Concrete inhoudelijke taken uitvoeren (tegen vooropgestelde deadline)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E1B314C-0772-1648-A8AE-869B2E153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617" y="1690688"/>
            <a:ext cx="3601640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53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2B6E11-8841-4387-B37E-2ECCF8AC9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Rol van de stuurgroep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4F4553C-6712-476D-BA65-CA495B5B38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36977" y="1628775"/>
            <a:ext cx="6359697" cy="41401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De stuurgroep is het hoogste beslissingsorgaan van een project. Deze groep van stakeholders volgt op en beslist</a:t>
            </a:r>
          </a:p>
          <a:p>
            <a:r>
              <a:rPr lang="nl-NL"/>
              <a:t>Taken</a:t>
            </a:r>
          </a:p>
          <a:p>
            <a:pPr lvl="1"/>
            <a:r>
              <a:rPr lang="nl-NL">
                <a:solidFill>
                  <a:srgbClr val="00ADBB"/>
                </a:solidFill>
              </a:rPr>
              <a:t>Duidelijk aangeven wat de verwachtingen zijn</a:t>
            </a:r>
          </a:p>
          <a:p>
            <a:pPr lvl="1"/>
            <a:r>
              <a:rPr lang="nl-NL">
                <a:solidFill>
                  <a:srgbClr val="00ADBB"/>
                </a:solidFill>
              </a:rPr>
              <a:t>Kritische succesfactoren in orde brengen</a:t>
            </a:r>
          </a:p>
          <a:p>
            <a:pPr lvl="1"/>
            <a:r>
              <a:rPr lang="nl-NL">
                <a:solidFill>
                  <a:srgbClr val="00ADBB"/>
                </a:solidFill>
              </a:rPr>
              <a:t>Beslissen</a:t>
            </a:r>
          </a:p>
          <a:p>
            <a:pPr lvl="1"/>
            <a:r>
              <a:rPr lang="nl-NL">
                <a:solidFill>
                  <a:srgbClr val="00ADBB"/>
                </a:solidFill>
              </a:rPr>
              <a:t>Status opvolgen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F9FEDE4-9B7D-314E-A759-D3C0039BE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28775"/>
            <a:ext cx="3633788" cy="484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406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21F46D-6DF9-7448-AEA6-B5FEE0AA1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9612"/>
          </a:xfrm>
        </p:spPr>
        <p:txBody>
          <a:bodyPr/>
          <a:lstStyle/>
          <a:p>
            <a:pPr algn="ctr"/>
            <a:r>
              <a:rPr lang="nl-BE" dirty="0"/>
              <a:t>Projectmanagement</a:t>
            </a: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017B1927-8A2C-4502-967A-641B86B3AE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253" y="1288974"/>
            <a:ext cx="11898217" cy="4349278"/>
          </a:xfrm>
        </p:spPr>
      </p:pic>
    </p:spTree>
    <p:extLst>
      <p:ext uri="{BB962C8B-B14F-4D97-AF65-F5344CB8AC3E}">
        <p14:creationId xmlns:p14="http://schemas.microsoft.com/office/powerpoint/2010/main" val="975163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5576A65-EBA0-4938-84D0-C0A7E086F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3848"/>
          </a:xfrm>
        </p:spPr>
        <p:txBody>
          <a:bodyPr/>
          <a:lstStyle/>
          <a:p>
            <a:pPr algn="ctr"/>
            <a:r>
              <a:rPr lang="nl-NL" dirty="0"/>
              <a:t>Fase 1: startfase - initiatie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7859D75-B049-E248-A625-EA33C9A03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678" y="1288974"/>
            <a:ext cx="7278643" cy="559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92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5576A65-EBA0-4938-84D0-C0A7E086F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3848"/>
          </a:xfrm>
        </p:spPr>
        <p:txBody>
          <a:bodyPr/>
          <a:lstStyle/>
          <a:p>
            <a:pPr algn="ctr"/>
            <a:r>
              <a:rPr lang="nl-NL" dirty="0"/>
              <a:t>Fase 1: startfase - initiatie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A8A082F-E8CD-754F-A47C-AF458377C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4106" y="1288975"/>
            <a:ext cx="7263788" cy="556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57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FB327D-A20E-4179-AAC7-422AFADBB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5882"/>
          </a:xfrm>
        </p:spPr>
        <p:txBody>
          <a:bodyPr/>
          <a:lstStyle/>
          <a:p>
            <a:pPr algn="ctr"/>
            <a:r>
              <a:rPr lang="nl-NL" dirty="0"/>
              <a:t>Fase 2: startfase - opstart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3EEF432-47FA-5446-85B4-48A8ACB4C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941" y="1311009"/>
            <a:ext cx="7276117" cy="554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52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FB327D-A20E-4179-AAC7-422AFADBB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5882"/>
          </a:xfrm>
        </p:spPr>
        <p:txBody>
          <a:bodyPr/>
          <a:lstStyle/>
          <a:p>
            <a:pPr algn="ctr"/>
            <a:r>
              <a:rPr lang="nl-NL" dirty="0"/>
              <a:t>Fase 2: startfase - opstart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90723B4-62CB-284A-B3D5-21BD1E0E2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540" y="1311008"/>
            <a:ext cx="6986920" cy="554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93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41EDA9-6BAE-43E0-8E68-5676B7FD3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2832"/>
          </a:xfrm>
        </p:spPr>
        <p:txBody>
          <a:bodyPr/>
          <a:lstStyle/>
          <a:p>
            <a:pPr algn="ctr"/>
            <a:r>
              <a:rPr lang="nl-NL" dirty="0"/>
              <a:t>Fase 3: uitvoeringsfase - ontwerp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488A6F7-654B-CC46-ACFE-59ED0F438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307" y="1277958"/>
            <a:ext cx="7363385" cy="558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66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41EDA9-6BAE-43E0-8E68-5676B7FD3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2832"/>
          </a:xfrm>
        </p:spPr>
        <p:txBody>
          <a:bodyPr/>
          <a:lstStyle/>
          <a:p>
            <a:pPr algn="ctr"/>
            <a:r>
              <a:rPr lang="nl-NL" dirty="0"/>
              <a:t>Fase 3: uitvoeringsfase - ontwerp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28B7833-A604-2F4A-A757-BEBEBF225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478" y="1277958"/>
            <a:ext cx="7031043" cy="558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18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815EDFE3-E389-C947-8362-0FBEBF5BB6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2987" y="1266940"/>
            <a:ext cx="6946025" cy="559106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C0CCBBE9-34B2-004D-B477-D611485E8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1815"/>
          </a:xfrm>
        </p:spPr>
        <p:txBody>
          <a:bodyPr/>
          <a:lstStyle/>
          <a:p>
            <a:pPr algn="ctr"/>
            <a:r>
              <a:rPr lang="nl-NL" dirty="0"/>
              <a:t>Fase 3: uitvoeringsfase - bouwen</a:t>
            </a:r>
          </a:p>
        </p:txBody>
      </p:sp>
    </p:spTree>
    <p:extLst>
      <p:ext uri="{BB962C8B-B14F-4D97-AF65-F5344CB8AC3E}">
        <p14:creationId xmlns:p14="http://schemas.microsoft.com/office/powerpoint/2010/main" val="301205475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560</Words>
  <Application>Microsoft Office PowerPoint</Application>
  <PresentationFormat>Breedbeeld</PresentationFormat>
  <Paragraphs>92</Paragraphs>
  <Slides>19</Slides>
  <Notes>11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Kantoorthema</vt:lpstr>
      <vt:lpstr>PowerPoint-presentatie</vt:lpstr>
      <vt:lpstr>Projectmanagement</vt:lpstr>
      <vt:lpstr>Fase 1: startfase - initiatie</vt:lpstr>
      <vt:lpstr>Fase 1: startfase - initiatie</vt:lpstr>
      <vt:lpstr>Fase 2: startfase - opstart</vt:lpstr>
      <vt:lpstr>Fase 2: startfase - opstart</vt:lpstr>
      <vt:lpstr>Fase 3: uitvoeringsfase - ontwerp</vt:lpstr>
      <vt:lpstr>Fase 3: uitvoeringsfase - ontwerp</vt:lpstr>
      <vt:lpstr>Fase 3: uitvoeringsfase - bouwen</vt:lpstr>
      <vt:lpstr>Fase 3: uitvoeringsfase - bouwen</vt:lpstr>
      <vt:lpstr>Fase 4: afsluitfase - consolidatie</vt:lpstr>
      <vt:lpstr>Fase 4: afsluitfase - consolidatie</vt:lpstr>
      <vt:lpstr>Fase 5: afsluitfase – evaluatie en bedanken</vt:lpstr>
      <vt:lpstr>Fase 5: afsluitfase – evaluatie en bedanken</vt:lpstr>
      <vt:lpstr>Verschillende rollen in het projectmanagement</vt:lpstr>
      <vt:lpstr>Rol van de projectleider</vt:lpstr>
      <vt:lpstr>Rol van de projectpromotor (sponsor)</vt:lpstr>
      <vt:lpstr>Rol van de projectmedewerker</vt:lpstr>
      <vt:lpstr>Rol van de stuurgroep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Rudi Vanden Wyngaert</dc:creator>
  <cp:lastModifiedBy>Ruth Moons</cp:lastModifiedBy>
  <cp:revision>1</cp:revision>
  <dcterms:created xsi:type="dcterms:W3CDTF">2022-02-02T13:08:36Z</dcterms:created>
  <dcterms:modified xsi:type="dcterms:W3CDTF">2022-02-02T18:33:16Z</dcterms:modified>
</cp:coreProperties>
</file>